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147471444" r:id="rId9"/>
    <p:sldId id="2147471445" r:id="rId10"/>
    <p:sldId id="2147471447" r:id="rId11"/>
    <p:sldId id="2147375605" r:id="rId12"/>
    <p:sldId id="2147471448" r:id="rId13"/>
    <p:sldId id="2147471475" r:id="rId14"/>
    <p:sldId id="2147375624" r:id="rId15"/>
    <p:sldId id="2147471465" r:id="rId16"/>
    <p:sldId id="2147471464" r:id="rId17"/>
    <p:sldId id="2147375499" r:id="rId18"/>
    <p:sldId id="2147471476" r:id="rId19"/>
    <p:sldId id="2147375623" r:id="rId20"/>
    <p:sldId id="276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Roboto" panose="02000000000000000000" pitchFamily="2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Yz/Tw9nze6VmYRFgfZlqaWJXa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customXml" Target="../customXml/item4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e5d759375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2e5d759375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5"/>
          <p:cNvSpPr/>
          <p:nvPr/>
        </p:nvSpPr>
        <p:spPr>
          <a:xfrm>
            <a:off x="0" y="2133306"/>
            <a:ext cx="12192000" cy="472469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54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5"/>
          <p:cNvSpPr/>
          <p:nvPr/>
        </p:nvSpPr>
        <p:spPr>
          <a:xfrm>
            <a:off x="0" y="1988843"/>
            <a:ext cx="12192000" cy="144463"/>
          </a:xfrm>
          <a:prstGeom prst="rect">
            <a:avLst/>
          </a:prstGeom>
          <a:solidFill>
            <a:srgbClr val="00AE9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54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5"/>
          <p:cNvSpPr txBox="1">
            <a:spLocks noGrp="1"/>
          </p:cNvSpPr>
          <p:nvPr>
            <p:ph type="ctrTitle"/>
          </p:nvPr>
        </p:nvSpPr>
        <p:spPr>
          <a:xfrm>
            <a:off x="744002" y="2492899"/>
            <a:ext cx="10178197" cy="172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85"/>
              <a:buFont typeface="Calibri"/>
              <a:buNone/>
              <a:defRPr sz="4385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subTitle" idx="1"/>
          </p:nvPr>
        </p:nvSpPr>
        <p:spPr>
          <a:xfrm>
            <a:off x="744002" y="6021288"/>
            <a:ext cx="10178197" cy="338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49"/>
              <a:buNone/>
              <a:defRPr sz="1949" b="0" i="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32" name="Google Shape;32;p25" descr="\\colhpafil004\Colindale_Data\HQ Group and LARS\Group Data\Design\Branding and logos\PHE logos with strapline\Small without Old French text\PHE small logo for A4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4898814" cy="1812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undrr.org/publication/report-midterm-review-implementation-sendai-framework-disaster-risk-reduction-2015-203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ouncil.science/current/blog/disaster-risk-reduction-review-hazard-information-profiles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ventionweb.net/drr-glossary/hips#:~:text=Hazard%20Information%20Profiles%20(HIPs)%20online%20reference&amp;text=It%20provides%20a%20common%20set,on%20risk%20reduction%20and%20management.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hyperlink" Target="mailto:Virginia.Murray@ukhsa.gov.uk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ndrr.org/publication/hazard-information-profiles-hips" TargetMode="External"/><Relationship Id="rId3" Type="http://schemas.openxmlformats.org/officeDocument/2006/relationships/image" Target="../media/image11.png"/><Relationship Id="rId7" Type="http://schemas.openxmlformats.org/officeDocument/2006/relationships/hyperlink" Target="https://www.undrr.org/publication/hazard-definition-and-classification-review-technical-repor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930057" y="754063"/>
            <a:ext cx="431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</a:pPr>
            <a:r>
              <a:rPr lang="en-GB" sz="4800"/>
              <a:t>Advances in Multi-hazard Risk and Resilience</a:t>
            </a:r>
            <a:endParaRPr sz="3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" name="Google Shape;96;p1"/>
          <p:cNvSpPr txBox="1">
            <a:spLocks noGrp="1"/>
          </p:cNvSpPr>
          <p:nvPr>
            <p:ph type="subTitle" idx="1"/>
          </p:nvPr>
        </p:nvSpPr>
        <p:spPr>
          <a:xfrm>
            <a:off x="5942750" y="3429000"/>
            <a:ext cx="4679700" cy="17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B002D"/>
              </a:buClr>
              <a:buSzPts val="1400"/>
              <a:buNone/>
            </a:pPr>
            <a:r>
              <a:rPr lang="en-GB" sz="1400">
                <a:solidFill>
                  <a:srgbClr val="BB002D"/>
                </a:solidFill>
                <a:latin typeface="Roboto"/>
                <a:ea typeface="Roboto"/>
                <a:cs typeface="Roboto"/>
                <a:sym typeface="Roboto"/>
              </a:rPr>
              <a:t>Speaker: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>
                <a:latin typeface="Roboto"/>
                <a:ea typeface="Roboto"/>
                <a:cs typeface="Roboto"/>
                <a:sym typeface="Roboto"/>
              </a:rPr>
              <a:t>Virginia Murray</a:t>
            </a:r>
            <a:endParaRPr sz="1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Chair of UNDRR/ISC Steering Group for Hazard Information Profiles and on behalf of many</a:t>
            </a:r>
            <a:endParaRPr sz="14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Head of Global Disaster Risk Reduction UKHSA</a:t>
            </a:r>
            <a:endParaRPr sz="14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7" name="Google Shape;97;p1"/>
          <p:cNvCxnSpPr/>
          <p:nvPr/>
        </p:nvCxnSpPr>
        <p:spPr>
          <a:xfrm>
            <a:off x="5949530" y="5187950"/>
            <a:ext cx="6242469" cy="0"/>
          </a:xfrm>
          <a:prstGeom prst="straightConnector1">
            <a:avLst/>
          </a:prstGeom>
          <a:noFill/>
          <a:ln w="9525" cap="flat" cmpd="sng">
            <a:solidFill>
              <a:srgbClr val="BB002D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" name="Google Shape;98;p1"/>
          <p:cNvSpPr txBox="1"/>
          <p:nvPr/>
        </p:nvSpPr>
        <p:spPr>
          <a:xfrm>
            <a:off x="5949530" y="5202238"/>
            <a:ext cx="4731170" cy="737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Logos:</a:t>
            </a:r>
            <a:endParaRPr/>
          </a:p>
        </p:txBody>
      </p:sp>
      <p:pic>
        <p:nvPicPr>
          <p:cNvPr id="99" name="Google Shape;99;p1" descr="image0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9852" y="5372099"/>
            <a:ext cx="1362075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1757" y="5414961"/>
            <a:ext cx="1628775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762282" y="5227637"/>
            <a:ext cx="971550" cy="87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E0F5F22C-ECF3-4F69-A044-103B9C2A4D4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503712" y="728466"/>
            <a:ext cx="5904702" cy="5124345"/>
          </a:xfrm>
        </p:spPr>
        <p:txBody>
          <a:bodyPr anchorCtr="1">
            <a:noAutofit/>
          </a:bodyPr>
          <a:lstStyle/>
          <a:p>
            <a:pPr marL="0" indent="0" algn="ctr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70C0"/>
                </a:solidFill>
              </a:rPr>
              <a:t>The UNDRR/ISC Hazard Definition and Classification Review Technical Report and Hazard Information Profiles support 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0070C0"/>
                </a:solidFill>
              </a:rPr>
              <a:t>Sendai Framework for Disaster Risk Reduction 2015-2030, 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0070C0"/>
                </a:solidFill>
              </a:rPr>
              <a:t>Sustainable Development Goals of Agenda 2030 </a:t>
            </a:r>
            <a:r>
              <a:rPr lang="en-GB" sz="2000" dirty="0">
                <a:solidFill>
                  <a:srgbClr val="0070C0"/>
                </a:solidFill>
              </a:rPr>
              <a:t>and</a:t>
            </a:r>
            <a:r>
              <a:rPr lang="en-GB" dirty="0">
                <a:solidFill>
                  <a:srgbClr val="0070C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0070C0"/>
                </a:solidFill>
              </a:rPr>
              <a:t>Paris Agreement on Climate Change </a:t>
            </a:r>
          </a:p>
          <a:p>
            <a:pPr marL="0" indent="0" algn="ctr">
              <a:spcBef>
                <a:spcPts val="0"/>
              </a:spcBef>
            </a:pPr>
            <a:endParaRPr lang="en-GB" sz="2000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GB" sz="2000" dirty="0">
                <a:solidFill>
                  <a:srgbClr val="FF0000"/>
                </a:solidFill>
              </a:rPr>
              <a:t>by providing a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b="1" dirty="0">
                <a:solidFill>
                  <a:srgbClr val="FF0000"/>
                </a:solidFill>
              </a:rPr>
              <a:t>common set of hazard definitions </a:t>
            </a:r>
            <a:r>
              <a:rPr lang="en-GB" sz="2000" dirty="0">
                <a:solidFill>
                  <a:srgbClr val="FF0000"/>
                </a:solidFill>
              </a:rPr>
              <a:t>for monitoring and reviewing implementation</a:t>
            </a:r>
            <a:r>
              <a:rPr lang="en-GB" sz="20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19" name="Picture 2" descr="image004">
            <a:extLst>
              <a:ext uri="{FF2B5EF4-FFF2-40B4-BE49-F238E27FC236}">
                <a16:creationId xmlns:a16="http://schemas.microsoft.com/office/drawing/2014/main" id="{DD6D08F5-B858-427F-BACA-53C99D4D4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61" y="440749"/>
            <a:ext cx="1484346" cy="53196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12DF8F76-0F4F-4D74-80B0-ECAAC7D0C9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t="21897" r="63667" b="69048"/>
          <a:stretch/>
        </p:blipFill>
        <p:spPr bwMode="auto">
          <a:xfrm>
            <a:off x="571010" y="1090126"/>
            <a:ext cx="1525285" cy="42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2F800E-885B-4C0A-9E88-FC1ABEF56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6840" y="847757"/>
            <a:ext cx="1396121" cy="20377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8B79FC-1BC2-4537-8667-F7C5309A2B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2170"/>
          <a:stretch/>
        </p:blipFill>
        <p:spPr>
          <a:xfrm>
            <a:off x="10488285" y="3218810"/>
            <a:ext cx="1313228" cy="104178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CE804C-C286-4C42-A2DB-CD8E3DA951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4318" y="4652231"/>
            <a:ext cx="1372357" cy="1687227"/>
          </a:xfrm>
          <a:prstGeom prst="rect">
            <a:avLst/>
          </a:prstGeom>
        </p:spPr>
      </p:pic>
      <p:pic>
        <p:nvPicPr>
          <p:cNvPr id="12" name="Picture 1">
            <a:extLst>
              <a:ext uri="{FF2B5EF4-FFF2-40B4-BE49-F238E27FC236}">
                <a16:creationId xmlns:a16="http://schemas.microsoft.com/office/drawing/2014/main" id="{CDC2E9C1-5DD9-418A-81A0-BFDADA20090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5758" t="4165" r="16059" b="4747"/>
          <a:stretch>
            <a:fillRect/>
          </a:stretch>
        </p:blipFill>
        <p:spPr>
          <a:xfrm>
            <a:off x="779622" y="2018646"/>
            <a:ext cx="1485873" cy="2093549"/>
          </a:xfrm>
          <a:prstGeom prst="rect">
            <a:avLst/>
          </a:prstGeom>
          <a:noFill/>
          <a:ln w="38103" cap="flat">
            <a:solidFill>
              <a:srgbClr val="0070C0"/>
            </a:solidFill>
            <a:prstDash val="solid"/>
            <a:miter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00118E-5C2A-4280-87DC-4DD7A2EDF3E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805" t="13568" r="72425" b="28569"/>
          <a:stretch/>
        </p:blipFill>
        <p:spPr>
          <a:xfrm>
            <a:off x="759618" y="4357354"/>
            <a:ext cx="1505877" cy="2093549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93686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14279B-EDCB-46A5-A24B-7A07EFE9D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86FD8C-B44E-4B55-948A-0B22E220B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65" t="15520" r="52424" b="5823"/>
          <a:stretch/>
        </p:blipFill>
        <p:spPr>
          <a:xfrm>
            <a:off x="155575" y="-43968"/>
            <a:ext cx="4852640" cy="69459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B53583-9F26-45B3-B752-47CB5BB626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02" t="38148" r="67576" b="14443"/>
          <a:stretch/>
        </p:blipFill>
        <p:spPr>
          <a:xfrm>
            <a:off x="5519937" y="87165"/>
            <a:ext cx="5963563" cy="60420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DE73C0-1633-433C-90CC-E1CBC094AF3B}"/>
              </a:ext>
            </a:extLst>
          </p:cNvPr>
          <p:cNvSpPr/>
          <p:nvPr/>
        </p:nvSpPr>
        <p:spPr>
          <a:xfrm>
            <a:off x="5087888" y="6129240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hlinkClick r:id="rId4"/>
              </a:rPr>
              <a:t>The Report of the Midterm Review of the Implementation of the Sendai Framework for Disaster Risk Reduction 2015-2030 | UNDRR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80374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851EC-6A9B-417A-B601-DEDDA96103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97998" y="476808"/>
            <a:ext cx="9730871" cy="1226639"/>
          </a:xfrm>
        </p:spPr>
        <p:txBody>
          <a:bodyPr>
            <a:normAutofit/>
          </a:bodyPr>
          <a:lstStyle/>
          <a:p>
            <a:pPr lvl="0"/>
            <a:r>
              <a:rPr lang="en-GB" sz="3118" dirty="0">
                <a:solidFill>
                  <a:srgbClr val="0070C0"/>
                </a:solidFill>
              </a:rPr>
              <a:t>Recommendations</a:t>
            </a:r>
            <a:r>
              <a:rPr lang="en-GB" sz="3118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3F6F2-D665-4392-B066-2EEF2FEB836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008506" y="1521255"/>
            <a:ext cx="8488094" cy="4026617"/>
          </a:xfrm>
        </p:spPr>
        <p:txBody>
          <a:bodyPr/>
          <a:lstStyle/>
          <a:p>
            <a:pPr marL="423098" indent="-423098"/>
            <a:r>
              <a:rPr lang="en-GB" b="1" dirty="0">
                <a:solidFill>
                  <a:srgbClr val="FF0000"/>
                </a:solidFill>
              </a:rPr>
              <a:t>Use this hazard list to actively engage policymakers and scientists in evidence-based national risk assessment processes</a:t>
            </a:r>
            <a:r>
              <a:rPr lang="en-GB" dirty="0">
                <a:solidFill>
                  <a:srgbClr val="FF0000"/>
                </a:solidFill>
              </a:rPr>
              <a:t>, disaster risk reduction and risk-informed sustainable development, and other actions aimed at managing risks of emergencies and disasters </a:t>
            </a:r>
          </a:p>
          <a:p>
            <a:pPr marL="423098" indent="-423098"/>
            <a:r>
              <a:rPr lang="en-GB" b="1" dirty="0">
                <a:solidFill>
                  <a:srgbClr val="FF0000"/>
                </a:solidFill>
              </a:rPr>
              <a:t>Address cascading and complex hazards and risks</a:t>
            </a:r>
          </a:p>
          <a:p>
            <a:pPr marL="457200" indent="-457200"/>
            <a:r>
              <a:rPr lang="en-GB" b="1" dirty="0">
                <a:solidFill>
                  <a:srgbClr val="FF0000"/>
                </a:solidFill>
              </a:rPr>
              <a:t>Phase 2 update for June 2025 Global Platform underway and regular review planned</a:t>
            </a:r>
          </a:p>
          <a:p>
            <a:pPr lvl="0"/>
            <a:endParaRPr lang="en-GB" dirty="0"/>
          </a:p>
        </p:txBody>
      </p:sp>
      <p:pic>
        <p:nvPicPr>
          <p:cNvPr id="10" name="Picture 2" descr="image004">
            <a:extLst>
              <a:ext uri="{FF2B5EF4-FFF2-40B4-BE49-F238E27FC236}">
                <a16:creationId xmlns:a16="http://schemas.microsoft.com/office/drawing/2014/main" id="{C2C1B93A-064B-4C78-BC60-74F9C1215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62" y="440751"/>
            <a:ext cx="1484346" cy="53196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32E59B60-ADBE-4687-8EC0-C0A0A33800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t="21897" r="63667" b="69048"/>
          <a:stretch/>
        </p:blipFill>
        <p:spPr bwMode="auto">
          <a:xfrm>
            <a:off x="571010" y="1090127"/>
            <a:ext cx="1525285" cy="42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366753-5E54-4058-A4C8-DFF2D95774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05" t="13568" r="72425" b="28569"/>
          <a:stretch/>
        </p:blipFill>
        <p:spPr>
          <a:xfrm>
            <a:off x="759618" y="4357354"/>
            <a:ext cx="1505877" cy="2093549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9" name="Picture 1">
            <a:extLst>
              <a:ext uri="{FF2B5EF4-FFF2-40B4-BE49-F238E27FC236}">
                <a16:creationId xmlns:a16="http://schemas.microsoft.com/office/drawing/2014/main" id="{BC0C3B8B-F104-4155-B345-2E2D45C9557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5758" t="4165" r="16059" b="4747"/>
          <a:stretch>
            <a:fillRect/>
          </a:stretch>
        </p:blipFill>
        <p:spPr>
          <a:xfrm>
            <a:off x="779622" y="2018646"/>
            <a:ext cx="1485873" cy="2093549"/>
          </a:xfrm>
          <a:prstGeom prst="rect">
            <a:avLst/>
          </a:prstGeom>
          <a:noFill/>
          <a:ln w="38103" cap="flat">
            <a:solidFill>
              <a:srgbClr val="0070C0"/>
            </a:solidFill>
            <a:prstDash val="solid"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39C5D-0196-43FE-9306-1D94808B3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FDB08-94DA-42DB-AF54-1F3F394C6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1AFEF-6526-4C79-8F0E-40DE4ECEE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- edit in Header and Footer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19043-4853-47A6-9DBE-71C16CC54E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14" r="58485" b="17349"/>
          <a:stretch/>
        </p:blipFill>
        <p:spPr>
          <a:xfrm>
            <a:off x="155576" y="188641"/>
            <a:ext cx="11695097" cy="68295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21A30C-EDE3-4A3F-908E-5D76E18D4ACA}"/>
              </a:ext>
            </a:extLst>
          </p:cNvPr>
          <p:cNvSpPr/>
          <p:nvPr/>
        </p:nvSpPr>
        <p:spPr>
          <a:xfrm>
            <a:off x="4295801" y="840823"/>
            <a:ext cx="7363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Disaster risk reduction: UNDRR and ISC to review Hazard Information Profiles ahead of 2025 Global Platform - International Science Council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641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A308B-87C0-4E1A-A90A-08B85CF84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BEFC0-0561-4E20-B200-1B25418BB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D2A4D-859F-4151-858B-56E59649D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- edit in Header and Footer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8CB7FB-7183-44C4-BC85-611AFFD13F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1" t="6554" r="63940" b="19830"/>
          <a:stretch/>
        </p:blipFill>
        <p:spPr>
          <a:xfrm>
            <a:off x="820081" y="215280"/>
            <a:ext cx="10478248" cy="66287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CDA4851-2E8C-4964-B82E-272E6C4F3718}"/>
              </a:ext>
            </a:extLst>
          </p:cNvPr>
          <p:cNvSpPr/>
          <p:nvPr/>
        </p:nvSpPr>
        <p:spPr>
          <a:xfrm>
            <a:off x="5876830" y="1484784"/>
            <a:ext cx="5019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Hazard Information Profiles (HIPs) | PreventionWeb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740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9765D-CA24-4FB1-B73C-93B6A76DC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CEBB1-D336-445A-A00E-D4D2F8AF7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1F90F-DE5B-44E9-9FD9-717E7275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- edit in Header and Footer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ED7670-4578-4D24-8E98-25516B029E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1" t="15521" r="62728" b="6901"/>
          <a:stretch/>
        </p:blipFill>
        <p:spPr>
          <a:xfrm>
            <a:off x="175313" y="-1"/>
            <a:ext cx="11861112" cy="762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37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9765D-CA24-4FB1-B73C-93B6A76DC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CEBB1-D336-445A-A00E-D4D2F8AF7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1F90F-DE5B-44E9-9FD9-717E7275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- edit in Header and Footer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ED7670-4578-4D24-8E98-25516B029E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1" t="15521" r="62728" b="6901"/>
          <a:stretch/>
        </p:blipFill>
        <p:spPr>
          <a:xfrm>
            <a:off x="175313" y="-1"/>
            <a:ext cx="11861112" cy="7624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7A10D4-08A4-4E74-BA80-009D1C27F4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393" t="37070" r="25150" b="30606"/>
          <a:stretch/>
        </p:blipFill>
        <p:spPr>
          <a:xfrm>
            <a:off x="687733" y="1268760"/>
            <a:ext cx="10621183" cy="424847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9683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729A2-3A58-4B5A-B7F8-68BED508E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DA9AC-0154-472B-BC0F-7921B6F78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5E623C-2164-4371-AAB4-598D509B83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29" t="7633" r="62071" b="23923"/>
          <a:stretch/>
        </p:blipFill>
        <p:spPr>
          <a:xfrm>
            <a:off x="313127" y="87514"/>
            <a:ext cx="11565746" cy="668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70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094F0-1E0A-4442-A215-6465077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- edit in Header and Footer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25FB90-9C4A-4F7A-8884-AC43AD5324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28" t="12179" r="67786" b="5485"/>
          <a:stretch/>
        </p:blipFill>
        <p:spPr>
          <a:xfrm>
            <a:off x="155575" y="87513"/>
            <a:ext cx="4689968" cy="6705829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F2E187-58B3-423E-9DD5-63A1E5076F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29" t="25817" r="70286" b="40713"/>
          <a:stretch/>
        </p:blipFill>
        <p:spPr>
          <a:xfrm>
            <a:off x="5207766" y="657362"/>
            <a:ext cx="6456894" cy="541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48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D48B8-BB37-44DD-86FB-DC98FE5F7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C0D12-ECBA-4A82-8ECB-C610EFBF84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95D370-A906-423B-AC85-6EDA39F5D5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72" t="11168" r="68000" b="8264"/>
          <a:stretch/>
        </p:blipFill>
        <p:spPr>
          <a:xfrm>
            <a:off x="155574" y="87512"/>
            <a:ext cx="4863900" cy="67460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B5FCE2-8037-46F9-8F8F-525EB24B72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14" t="19755" r="68357" b="4175"/>
          <a:stretch/>
        </p:blipFill>
        <p:spPr>
          <a:xfrm>
            <a:off x="2375900" y="53268"/>
            <a:ext cx="4841882" cy="6751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1B7C76-3E96-4133-9420-63EB698982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410" t="12179" r="68286" b="11294"/>
          <a:stretch/>
        </p:blipFill>
        <p:spPr>
          <a:xfrm>
            <a:off x="4863630" y="50086"/>
            <a:ext cx="4752341" cy="67204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229B29-3667-49FB-BB6E-0097710815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500" t="13441" r="68286" b="9526"/>
          <a:stretch/>
        </p:blipFill>
        <p:spPr>
          <a:xfrm>
            <a:off x="7282405" y="53267"/>
            <a:ext cx="4667128" cy="668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8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g2e5d7593757_0_0"/>
          <p:cNvPicPr preferRelativeResize="0"/>
          <p:nvPr/>
        </p:nvPicPr>
        <p:blipFill rotWithShape="1">
          <a:blip r:embed="rId3">
            <a:alphaModFix/>
          </a:blip>
          <a:srcRect b="22582"/>
          <a:stretch/>
        </p:blipFill>
        <p:spPr>
          <a:xfrm>
            <a:off x="3005663" y="0"/>
            <a:ext cx="6180684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2e5d7593757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9575" y="5146175"/>
            <a:ext cx="1792850" cy="157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" y="0"/>
            <a:ext cx="12191997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1"/>
          <p:cNvSpPr txBox="1">
            <a:spLocks noGrp="1"/>
          </p:cNvSpPr>
          <p:nvPr>
            <p:ph type="ctrTitle"/>
          </p:nvPr>
        </p:nvSpPr>
        <p:spPr>
          <a:xfrm>
            <a:off x="6803815" y="2377438"/>
            <a:ext cx="4318000" cy="1150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</a:pPr>
            <a:r>
              <a:rPr lang="en-GB" sz="4000">
                <a:latin typeface="Roboto"/>
                <a:ea typeface="Roboto"/>
                <a:cs typeface="Roboto"/>
                <a:sym typeface="Roboto"/>
              </a:rPr>
              <a:t>Thank you !</a:t>
            </a:r>
            <a:br>
              <a:rPr lang="en-GB" sz="4000">
                <a:latin typeface="Roboto"/>
                <a:ea typeface="Roboto"/>
                <a:cs typeface="Roboto"/>
                <a:sym typeface="Roboto"/>
              </a:rPr>
            </a:br>
            <a:r>
              <a:rPr lang="en-GB" sz="24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Virginia.Murray@ukhsa.gov.uk</a:t>
            </a:r>
            <a:r>
              <a:rPr lang="en-GB" sz="2400">
                <a:latin typeface="Roboto"/>
                <a:ea typeface="Roboto"/>
                <a:cs typeface="Roboto"/>
                <a:sym typeface="Roboto"/>
              </a:rPr>
              <a:t>  </a:t>
            </a:r>
            <a:endParaRPr sz="40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71" name="Google Shape;271;p21"/>
          <p:cNvCxnSpPr/>
          <p:nvPr/>
        </p:nvCxnSpPr>
        <p:spPr>
          <a:xfrm>
            <a:off x="6834292" y="5187950"/>
            <a:ext cx="5357707" cy="0"/>
          </a:xfrm>
          <a:prstGeom prst="straightConnector1">
            <a:avLst/>
          </a:prstGeom>
          <a:noFill/>
          <a:ln w="9525" cap="flat" cmpd="sng">
            <a:solidFill>
              <a:srgbClr val="BB002D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2" name="Google Shape;272;p21"/>
          <p:cNvSpPr txBox="1"/>
          <p:nvPr/>
        </p:nvSpPr>
        <p:spPr>
          <a:xfrm>
            <a:off x="6834292" y="5202238"/>
            <a:ext cx="3846407" cy="737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Logos:</a:t>
            </a:r>
            <a:endParaRPr/>
          </a:p>
        </p:txBody>
      </p:sp>
      <p:pic>
        <p:nvPicPr>
          <p:cNvPr id="273" name="Google Shape;273;p21" descr="image0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32913" y="5446604"/>
            <a:ext cx="1362075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34818" y="5489466"/>
            <a:ext cx="1628775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695343" y="5302142"/>
            <a:ext cx="971550" cy="87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9" name="Google Shape;1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20" name="Google Shape;120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Health Plan for England - </a:t>
            </a:r>
            <a:endParaRPr/>
          </a:p>
        </p:txBody>
      </p:sp>
      <p:pic>
        <p:nvPicPr>
          <p:cNvPr id="121" name="Google Shape;12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1032" y="87515"/>
            <a:ext cx="11549942" cy="6682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"/>
          <p:cNvSpPr txBox="1">
            <a:spLocks noGrp="1"/>
          </p:cNvSpPr>
          <p:nvPr>
            <p:ph type="ctrTitle"/>
          </p:nvPr>
        </p:nvSpPr>
        <p:spPr>
          <a:xfrm>
            <a:off x="744002" y="2492899"/>
            <a:ext cx="10178197" cy="172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85"/>
              <a:buFont typeface="Calibri"/>
              <a:buNone/>
            </a:pPr>
            <a:endParaRPr/>
          </a:p>
        </p:txBody>
      </p:sp>
      <p:sp>
        <p:nvSpPr>
          <p:cNvPr id="127" name="Google Shape;127;p4"/>
          <p:cNvSpPr txBox="1">
            <a:spLocks noGrp="1"/>
          </p:cNvSpPr>
          <p:nvPr>
            <p:ph type="subTitle" idx="1"/>
          </p:nvPr>
        </p:nvSpPr>
        <p:spPr>
          <a:xfrm>
            <a:off x="744002" y="6021288"/>
            <a:ext cx="10178197" cy="338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49"/>
              <a:buNone/>
            </a:pPr>
            <a:endParaRPr/>
          </a:p>
        </p:txBody>
      </p:sp>
      <p:sp>
        <p:nvSpPr>
          <p:cNvPr id="128" name="Google Shape;128;p4"/>
          <p:cNvSpPr txBox="1">
            <a:spLocks noGrp="1"/>
          </p:cNvSpPr>
          <p:nvPr>
            <p:ph type="ftr" idx="4294967295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4"/>
          <p:cNvPicPr preferRelativeResize="0"/>
          <p:nvPr/>
        </p:nvPicPr>
        <p:blipFill rotWithShape="1">
          <a:blip r:embed="rId3">
            <a:alphaModFix/>
          </a:blip>
          <a:srcRect l="13214" t="10266" r="951" b="27382"/>
          <a:stretch/>
        </p:blipFill>
        <p:spPr>
          <a:xfrm>
            <a:off x="155576" y="87513"/>
            <a:ext cx="11930612" cy="6933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"/>
          <p:cNvSpPr txBox="1">
            <a:spLocks noGrp="1"/>
          </p:cNvSpPr>
          <p:nvPr>
            <p:ph type="body" idx="1"/>
          </p:nvPr>
        </p:nvSpPr>
        <p:spPr>
          <a:xfrm>
            <a:off x="2881825" y="2369850"/>
            <a:ext cx="8531700" cy="41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0000" lvl="0" indent="-53329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729"/>
              <a:buChar char="•"/>
            </a:pPr>
            <a:r>
              <a:rPr lang="en-GB" sz="3229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 strengthen technical and scientific capacity </a:t>
            </a:r>
            <a:r>
              <a:rPr lang="en-GB" sz="3229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 capitalize on and consolidate existing knowledge and to develop and apply methodologies and models </a:t>
            </a:r>
            <a:r>
              <a:rPr lang="en-GB" sz="3229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-GB" sz="3229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assess disaster risks, vulnerabilities and exposure to </a:t>
            </a:r>
            <a:r>
              <a:rPr lang="en-GB" sz="41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all hazards</a:t>
            </a:r>
            <a:r>
              <a:rPr lang="en-GB" sz="3229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2049" i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(paragraph 24 j)</a:t>
            </a:r>
            <a:endParaRPr sz="3218" i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5"/>
          <p:cNvSpPr txBox="1"/>
          <p:nvPr/>
        </p:nvSpPr>
        <p:spPr>
          <a:xfrm>
            <a:off x="2376976" y="341507"/>
            <a:ext cx="6924231" cy="1403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75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18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Sendai Framework for Disaster Risk Reduction 2015-2030</a:t>
            </a:r>
            <a:endParaRPr/>
          </a:p>
        </p:txBody>
      </p:sp>
      <p:pic>
        <p:nvPicPr>
          <p:cNvPr id="136" name="Google Shape;13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7180" y="4029116"/>
            <a:ext cx="1865868" cy="27129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6"/>
          <p:cNvPicPr preferRelativeResize="0"/>
          <p:nvPr/>
        </p:nvPicPr>
        <p:blipFill rotWithShape="1">
          <a:blip r:embed="rId3">
            <a:alphaModFix/>
          </a:blip>
          <a:srcRect l="17878" t="16597" r="57972" b="66861"/>
          <a:stretch/>
        </p:blipFill>
        <p:spPr>
          <a:xfrm>
            <a:off x="470057" y="343418"/>
            <a:ext cx="2330957" cy="842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6"/>
          <p:cNvPicPr preferRelativeResize="0"/>
          <p:nvPr/>
        </p:nvPicPr>
        <p:blipFill rotWithShape="1">
          <a:blip r:embed="rId4">
            <a:alphaModFix/>
          </a:blip>
          <a:srcRect l="17291" t="21897" r="63667" b="69048"/>
          <a:stretch/>
        </p:blipFill>
        <p:spPr>
          <a:xfrm>
            <a:off x="469781" y="1500870"/>
            <a:ext cx="2056195" cy="549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17988" y="331440"/>
            <a:ext cx="3545472" cy="486771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4" name="Google Shape;144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93741" y="331440"/>
            <a:ext cx="3473268" cy="4867709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5" name="Google Shape;145;p6"/>
          <p:cNvSpPr/>
          <p:nvPr/>
        </p:nvSpPr>
        <p:spPr>
          <a:xfrm>
            <a:off x="3276261" y="5380673"/>
            <a:ext cx="332406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UNDRR / ISC Hazard Definition and Classification Review</a:t>
            </a:r>
            <a:b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Technical Report</a:t>
            </a:r>
            <a:b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July 2020</a:t>
            </a:r>
            <a:endParaRPr sz="18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7610800" y="5337089"/>
            <a:ext cx="435984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UNDRR / ISC Hazard Information Profiles Supplement to UNDRR / ISC Hazard Definition and Classification Review</a:t>
            </a:r>
            <a:b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800" u="sng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October 2021</a:t>
            </a:r>
            <a:endParaRPr sz="18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7"/>
          <p:cNvSpPr/>
          <p:nvPr/>
        </p:nvSpPr>
        <p:spPr>
          <a:xfrm>
            <a:off x="2236634" y="-143877"/>
            <a:ext cx="8139754" cy="7438051"/>
          </a:xfrm>
          <a:prstGeom prst="star32">
            <a:avLst>
              <a:gd name="adj" fmla="val 37500"/>
            </a:avLst>
          </a:prstGeom>
          <a:solidFill>
            <a:srgbClr val="CCECFF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54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7"/>
          <p:cNvSpPr/>
          <p:nvPr/>
        </p:nvSpPr>
        <p:spPr>
          <a:xfrm>
            <a:off x="3606030" y="973040"/>
            <a:ext cx="5473283" cy="5204220"/>
          </a:xfrm>
          <a:prstGeom prst="ellipse">
            <a:avLst/>
          </a:prstGeom>
          <a:solidFill>
            <a:srgbClr val="99CCFF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54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4" name="Google Shape;154;p7"/>
          <p:cNvGrpSpPr/>
          <p:nvPr/>
        </p:nvGrpSpPr>
        <p:grpSpPr>
          <a:xfrm>
            <a:off x="4201404" y="1480684"/>
            <a:ext cx="4309970" cy="4053424"/>
            <a:chOff x="2876983" y="147461"/>
            <a:chExt cx="4309971" cy="4053424"/>
          </a:xfrm>
        </p:grpSpPr>
        <p:sp>
          <p:nvSpPr>
            <p:cNvPr id="155" name="Google Shape;155;p7"/>
            <p:cNvSpPr/>
            <p:nvPr/>
          </p:nvSpPr>
          <p:spPr>
            <a:xfrm>
              <a:off x="2876983" y="147461"/>
              <a:ext cx="2253414" cy="230883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 txBox="1"/>
            <p:nvPr/>
          </p:nvSpPr>
          <p:spPr>
            <a:xfrm>
              <a:off x="3536993" y="823704"/>
              <a:ext cx="1593404" cy="16325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28000" rIns="128000" bIns="128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lang="en-GB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UNDRR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lang="en-GB">
                  <a:solidFill>
                    <a:schemeClr val="lt1"/>
                  </a:solidFill>
                </a:rPr>
                <a:t>UN agency and organisations including  WMO, WHO, FAO and others</a:t>
              </a: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57" name="Google Shape;157;p7"/>
            <p:cNvSpPr/>
            <p:nvPr/>
          </p:nvSpPr>
          <p:spPr>
            <a:xfrm rot="5400000">
              <a:off x="5005586" y="274931"/>
              <a:ext cx="2308837" cy="20538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7"/>
            <p:cNvSpPr txBox="1"/>
            <p:nvPr/>
          </p:nvSpPr>
          <p:spPr>
            <a:xfrm>
              <a:off x="5133054" y="823702"/>
              <a:ext cx="1593300" cy="163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28000" rIns="128000" bIns="128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lang="en-GB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ISC</a:t>
              </a:r>
              <a:r>
                <a:rPr lang="en-GB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GB">
                  <a:solidFill>
                    <a:schemeClr val="lt1"/>
                  </a:solidFill>
                </a:rPr>
                <a:t>partners including Integrated Research on Disaster Risk, CODATA,</a:t>
              </a:r>
              <a:r>
                <a:rPr lang="en-GB" b="1">
                  <a:solidFill>
                    <a:schemeClr val="lt1"/>
                  </a:solidFill>
                </a:rPr>
                <a:t> </a:t>
              </a:r>
              <a:r>
                <a:rPr lang="en-GB">
                  <a:solidFill>
                    <a:schemeClr val="lt1"/>
                  </a:solidFill>
                </a:rPr>
                <a:t>GEO, GEM and others</a:t>
              </a: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10800000">
              <a:off x="5222178" y="2526468"/>
              <a:ext cx="1773216" cy="16450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>
              <a:solidFill>
                <a:srgbClr val="0070C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7"/>
            <p:cNvSpPr txBox="1"/>
            <p:nvPr/>
          </p:nvSpPr>
          <p:spPr>
            <a:xfrm>
              <a:off x="5232291" y="2517843"/>
              <a:ext cx="1254000" cy="116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" tIns="85325" rIns="85325" bIns="85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lang="en-GB" sz="1400">
                  <a:solidFill>
                    <a:schemeClr val="lt1"/>
                  </a:solidFill>
                </a:rPr>
                <a:t>Industrial Science Partners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lang="en-GB" sz="1400">
                  <a:solidFill>
                    <a:schemeClr val="lt1"/>
                  </a:solidFill>
                </a:rPr>
                <a:t>Insurance Development Forum</a:t>
              </a:r>
              <a:endParaRPr/>
            </a:p>
          </p:txBody>
        </p:sp>
        <p:sp>
          <p:nvSpPr>
            <p:cNvPr id="161" name="Google Shape;161;p7"/>
            <p:cNvSpPr/>
            <p:nvPr/>
          </p:nvSpPr>
          <p:spPr>
            <a:xfrm rot="-5400000">
              <a:off x="3203000" y="2241262"/>
              <a:ext cx="1703777" cy="221546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7"/>
            <p:cNvSpPr txBox="1"/>
            <p:nvPr/>
          </p:nvSpPr>
          <p:spPr>
            <a:xfrm>
              <a:off x="3550414" y="2497183"/>
              <a:ext cx="1566600" cy="120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3775" tIns="113775" rIns="113775" bIns="113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lang="en-GB" sz="1400">
                  <a:solidFill>
                    <a:schemeClr val="lt1"/>
                  </a:solidFill>
                </a:rPr>
                <a:t>International Humanitarian Organisation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lang="en-GB" sz="1400" u="none">
                  <a:solidFill>
                    <a:schemeClr val="lt1"/>
                  </a:solidFill>
                </a:rPr>
                <a:t>IFRC</a:t>
              </a:r>
              <a:endParaRPr sz="1400">
                <a:solidFill>
                  <a:schemeClr val="lt1"/>
                </a:solidFill>
              </a:endParaRPr>
            </a:p>
          </p:txBody>
        </p:sp>
      </p:grpSp>
      <p:pic>
        <p:nvPicPr>
          <p:cNvPr id="163" name="Google Shape;163;p7" descr="image0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9862" y="440751"/>
            <a:ext cx="1484346" cy="53196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164" name="Google Shape;164;p7"/>
          <p:cNvPicPr preferRelativeResize="0"/>
          <p:nvPr/>
        </p:nvPicPr>
        <p:blipFill rotWithShape="1">
          <a:blip r:embed="rId4">
            <a:alphaModFix/>
          </a:blip>
          <a:srcRect l="17291" t="21897" r="63667" b="69048"/>
          <a:stretch/>
        </p:blipFill>
        <p:spPr>
          <a:xfrm>
            <a:off x="571010" y="1090127"/>
            <a:ext cx="1525285" cy="425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7"/>
          <p:cNvPicPr preferRelativeResize="0"/>
          <p:nvPr/>
        </p:nvPicPr>
        <p:blipFill rotWithShape="1">
          <a:blip r:embed="rId5">
            <a:alphaModFix/>
          </a:blip>
          <a:srcRect l="65758" t="4165" r="16058" b="4747"/>
          <a:stretch/>
        </p:blipFill>
        <p:spPr>
          <a:xfrm>
            <a:off x="779622" y="2018646"/>
            <a:ext cx="1485873" cy="2093549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olid"/>
            <a:miter lim="8000"/>
            <a:headEnd type="none" w="sm" len="sm"/>
            <a:tailEnd type="none" w="sm" len="sm"/>
          </a:ln>
        </p:spPr>
      </p:pic>
      <p:pic>
        <p:nvPicPr>
          <p:cNvPr id="166" name="Google Shape;166;p7"/>
          <p:cNvPicPr preferRelativeResize="0"/>
          <p:nvPr/>
        </p:nvPicPr>
        <p:blipFill rotWithShape="1">
          <a:blip r:embed="rId6">
            <a:alphaModFix/>
          </a:blip>
          <a:srcRect l="15805" t="13568" r="72424" b="28569"/>
          <a:stretch/>
        </p:blipFill>
        <p:spPr>
          <a:xfrm>
            <a:off x="759618" y="4357354"/>
            <a:ext cx="1505877" cy="2093549"/>
          </a:xfrm>
          <a:prstGeom prst="rect">
            <a:avLst/>
          </a:prstGeom>
          <a:noFill/>
          <a:ln w="2857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F32580-20DE-490C-9432-05E4000F15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485" t="13366" r="16059" b="4745"/>
          <a:stretch/>
        </p:blipFill>
        <p:spPr>
          <a:xfrm>
            <a:off x="4487342" y="77535"/>
            <a:ext cx="7397481" cy="6692955"/>
          </a:xfrm>
          <a:prstGeom prst="rect">
            <a:avLst/>
          </a:prstGeom>
        </p:spPr>
      </p:pic>
      <p:pic>
        <p:nvPicPr>
          <p:cNvPr id="7" name="Picture 2" descr="image004">
            <a:extLst>
              <a:ext uri="{FF2B5EF4-FFF2-40B4-BE49-F238E27FC236}">
                <a16:creationId xmlns:a16="http://schemas.microsoft.com/office/drawing/2014/main" id="{7FEC9320-0426-472E-9387-62AF03361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62" y="440751"/>
            <a:ext cx="1484346" cy="53196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8A55C66-468F-45AE-A875-014FE50844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t="21897" r="63667" b="69048"/>
          <a:stretch/>
        </p:blipFill>
        <p:spPr bwMode="auto">
          <a:xfrm>
            <a:off x="571010" y="1090127"/>
            <a:ext cx="1525285" cy="42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>
            <a:extLst>
              <a:ext uri="{FF2B5EF4-FFF2-40B4-BE49-F238E27FC236}">
                <a16:creationId xmlns:a16="http://schemas.microsoft.com/office/drawing/2014/main" id="{D54CE350-9B2D-4F06-BD42-8AFF0B2F43E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5758" t="4165" r="16059" b="4747"/>
          <a:stretch>
            <a:fillRect/>
          </a:stretch>
        </p:blipFill>
        <p:spPr>
          <a:xfrm>
            <a:off x="465980" y="4130706"/>
            <a:ext cx="1735343" cy="2445045"/>
          </a:xfrm>
          <a:prstGeom prst="rect">
            <a:avLst/>
          </a:prstGeom>
          <a:noFill/>
          <a:ln w="38103" cap="flat">
            <a:solidFill>
              <a:srgbClr val="0070C0"/>
            </a:solidFill>
            <a:prstDash val="solid"/>
            <a:miter/>
          </a:ln>
        </p:spPr>
      </p:pic>
    </p:spTree>
    <p:extLst>
      <p:ext uri="{BB962C8B-B14F-4D97-AF65-F5344CB8AC3E}">
        <p14:creationId xmlns:p14="http://schemas.microsoft.com/office/powerpoint/2010/main" val="3644486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0614A-8D96-4403-A858-82D369DF1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2167" y="480708"/>
            <a:ext cx="8196355" cy="615416"/>
          </a:xfrm>
        </p:spPr>
        <p:txBody>
          <a:bodyPr>
            <a:normAutofit/>
          </a:bodyPr>
          <a:lstStyle/>
          <a:p>
            <a:pPr algn="ctr"/>
            <a:r>
              <a:rPr lang="en-GB" sz="3039" dirty="0">
                <a:solidFill>
                  <a:srgbClr val="0070C0"/>
                </a:solidFill>
              </a:rPr>
              <a:t>UNDRR / ISC Hazard Information Profiles</a:t>
            </a:r>
          </a:p>
        </p:txBody>
      </p:sp>
      <p:pic>
        <p:nvPicPr>
          <p:cNvPr id="11" name="Picture 2" descr="image004">
            <a:extLst>
              <a:ext uri="{FF2B5EF4-FFF2-40B4-BE49-F238E27FC236}">
                <a16:creationId xmlns:a16="http://schemas.microsoft.com/office/drawing/2014/main" id="{0800B789-FE70-46D5-AB95-82FB564C8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" y="517013"/>
            <a:ext cx="1446465" cy="518387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FE197B4B-80C6-470A-A71B-D848C48C3F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t="21897" r="63667" b="69048"/>
          <a:stretch/>
        </p:blipFill>
        <p:spPr bwMode="auto">
          <a:xfrm>
            <a:off x="712013" y="1149817"/>
            <a:ext cx="1486359" cy="41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">
            <a:extLst>
              <a:ext uri="{FF2B5EF4-FFF2-40B4-BE49-F238E27FC236}">
                <a16:creationId xmlns:a16="http://schemas.microsoft.com/office/drawing/2014/main" id="{287E30CD-4063-41B3-B63C-0DF2CC0B57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5758" t="4165" r="16059" b="4747"/>
          <a:stretch>
            <a:fillRect/>
          </a:stretch>
        </p:blipFill>
        <p:spPr>
          <a:xfrm>
            <a:off x="779622" y="2018646"/>
            <a:ext cx="1485873" cy="2093549"/>
          </a:xfrm>
          <a:prstGeom prst="rect">
            <a:avLst/>
          </a:prstGeom>
          <a:noFill/>
          <a:ln w="38103" cap="flat">
            <a:solidFill>
              <a:srgbClr val="0070C0"/>
            </a:solidFill>
            <a:prstDash val="solid"/>
            <a:miter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B139BA-F690-47AF-9A77-AD0DD34370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805" t="13568" r="72425" b="28569"/>
          <a:stretch/>
        </p:blipFill>
        <p:spPr>
          <a:xfrm>
            <a:off x="759618" y="4357354"/>
            <a:ext cx="1505877" cy="2093549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1AB43C-009C-4FB5-AE36-9ABAD81795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286" t="17666" r="70857" b="36126"/>
          <a:stretch/>
        </p:blipFill>
        <p:spPr>
          <a:xfrm>
            <a:off x="3431705" y="1122947"/>
            <a:ext cx="7497851" cy="542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987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WBDocument" ma:contentTypeID="0x010100F4C63C3BD852AE468EAEFD0E6C57C64F02007127B359937C334A8C1ED680E02E8230" ma:contentTypeVersion="21" ma:contentTypeDescription="" ma:contentTypeScope="" ma:versionID="644a48e35da2d1e1cc7444d80ac28eb5">
  <xsd:schema xmlns:xsd="http://www.w3.org/2001/XMLSchema" xmlns:xs="http://www.w3.org/2001/XMLSchema" xmlns:p="http://schemas.microsoft.com/office/2006/metadata/properties" xmlns:ns3="3e02667f-0271-471b-bd6e-11a2e16def1d" targetNamespace="http://schemas.microsoft.com/office/2006/metadata/properties" ma:root="true" ma:fieldsID="f37bc917ac16cd51b7ebc3071f0e23af" ns3:_="">
    <xsd:import namespace="3e02667f-0271-471b-bd6e-11a2e16def1d"/>
    <xsd:element name="properties">
      <xsd:complexType>
        <xsd:sequence>
          <xsd:element name="documentManagement">
            <xsd:complexType>
              <xsd:all>
                <xsd:element ref="ns3:WBDocs_Document_Date" minOccurs="0"/>
                <xsd:element ref="ns3:WBDocs_Information_Classification"/>
                <xsd:element ref="ns3:TaxCatchAll" minOccurs="0"/>
                <xsd:element ref="ns3:TaxCatchAllLabel" minOccurs="0"/>
                <xsd:element ref="ns3:_dlc_DocId" minOccurs="0"/>
                <xsd:element ref="ns3:_dlc_DocIdUrl" minOccurs="0"/>
                <xsd:element ref="ns3:_dlc_DocIdPersistId" minOccurs="0"/>
                <xsd:element ref="ns3:WBDocs_Access_To_Info_Exception" minOccurs="0"/>
                <xsd:element ref="ns3:o1cb080a3dca4eb8a0fd03c7cc8bf8f7" minOccurs="0"/>
                <xsd:element ref="ns3:i008215bacac45029ee8cafff4c8e93b" minOccurs="0"/>
                <xsd:element ref="ns3:OneCMS_Subcategory" minOccurs="0"/>
                <xsd:element ref="ns3:OneCMS_Category" minOccurs="0"/>
                <xsd:element ref="ns3:Abstrac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02667f-0271-471b-bd6e-11a2e16def1d" elementFormDefault="qualified">
    <xsd:import namespace="http://schemas.microsoft.com/office/2006/documentManagement/types"/>
    <xsd:import namespace="http://schemas.microsoft.com/office/infopath/2007/PartnerControls"/>
    <xsd:element name="WBDocs_Document_Date" ma:index="3" nillable="true" ma:displayName="Document Date" ma:default="[today]" ma:format="DateTime" ma:internalName="WBDocs_Document_Date" ma:readOnly="false">
      <xsd:simpleType>
        <xsd:restriction base="dms:DateTime"/>
      </xsd:simpleType>
    </xsd:element>
    <xsd:element name="WBDocs_Information_Classification" ma:index="4" ma:displayName="Information Classification" ma:default="Official Use Only" ma:format="Dropdown" ma:internalName="WBDocs_Information_Classification" ma:readOnly="false">
      <xsd:simpleType>
        <xsd:restriction base="dms:Choice">
          <xsd:enumeration value="Public"/>
          <xsd:enumeration value="Official Use Only"/>
          <xsd:enumeration value="Confidential"/>
          <xsd:enumeration value="Strictly Confidential"/>
        </xsd:restriction>
      </xsd:simpleType>
    </xsd:element>
    <xsd:element name="TaxCatchAll" ma:index="6" nillable="true" ma:displayName="Taxonomy Catch All Column" ma:hidden="true" ma:list="{0df849a9-812d-4722-a861-19c0c7665d61}" ma:internalName="TaxCatchAll" ma:showField="CatchAllData" ma:web="dcaf6163-ddae-4629-abc4-3dccacb7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7" nillable="true" ma:displayName="Taxonomy Catch All Column1" ma:hidden="true" ma:list="{0df849a9-812d-4722-a861-19c0c7665d61}" ma:internalName="TaxCatchAllLabel" ma:readOnly="true" ma:showField="CatchAllDataLabel" ma:web="dcaf6163-ddae-4629-abc4-3dccacb7bd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0" nillable="true" ma:displayName="Valore ID documento" ma:description="Valore dell'ID documento assegnato all'elemento." ma:internalName="_dlc_DocId" ma:readOnly="true">
      <xsd:simpleType>
        <xsd:restriction base="dms:Text"/>
      </xsd:simpleType>
    </xsd:element>
    <xsd:element name="_dlc_DocIdUrl" ma:index="11" nillable="true" ma:displayName="ID documento" ma:description="Collegamento permanente al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WBDocs_Access_To_Info_Exception" ma:index="13" nillable="true" ma:displayName="Access to Info Exception" ma:default="12. Not Assessed" ma:format="Dropdown" ma:internalName="WBDocs_Access_To_Info_Exception">
      <xsd:simpleType>
        <xsd:restriction base="dms:Choice">
          <xsd:enumeration value="1. Personal"/>
          <xsd:enumeration value="2. Executive Director's Communications"/>
          <xsd:enumeration value="3. Board Ethics Committee"/>
          <xsd:enumeration value="4. Attorney-Client Privilege"/>
          <xsd:enumeration value="5. Security &amp; Safety"/>
          <xsd:enumeration value="6. Other Disclosure Regimes"/>
          <xsd:enumeration value="7. Client / Third Party Confidence"/>
          <xsd:enumeration value="8. Corporate/Administrative"/>
          <xsd:enumeration value="9. Deliberative"/>
          <xsd:enumeration value="10a-c. Financial - Forecast/Analysis/Transactions"/>
          <xsd:enumeration value="10d. Financial - Banking &amp; Billing"/>
          <xsd:enumeration value="11. Bank's Prerogative to Restrict"/>
          <xsd:enumeration value="12. Not Assessed"/>
          <xsd:enumeration value="13. Not Applicable"/>
          <xsd:enumeration value="Unknown Policy Restriction"/>
        </xsd:restriction>
      </xsd:simpleType>
    </xsd:element>
    <xsd:element name="o1cb080a3dca4eb8a0fd03c7cc8bf8f7" ma:index="15" nillable="true" ma:taxonomy="true" ma:internalName="o1cb080a3dca4eb8a0fd03c7cc8bf8f7" ma:taxonomyFieldName="WBDocs_Local_Document_Type" ma:displayName="Local Document Type" ma:readOnly="false" ma:default="" ma:fieldId="{81cb080a-3dca-4eb8-a0fd-03c7cc8bf8f7}" ma:taxonomyMulti="true" ma:sspId="2a6c10d7-b926-4fc0-945e-3cbf5049f6bd" ma:termSetId="ec380048-e675-43f7-9194-41567bcb0a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008215bacac45029ee8cafff4c8e93b" ma:index="17" nillable="true" ma:taxonomy="true" ma:internalName="i008215bacac45029ee8cafff4c8e93b" ma:taxonomyFieldName="WBDocs_Originating_Unit" ma:displayName="Originating unit" ma:readOnly="false" ma:default="-1;#ECRJP - Japan|0771a505-f56b-427d-a169-32eb538f24c0" ma:fieldId="{2008215b-acac-4502-9ee8-cafff4c8e93b}" ma:taxonomyMulti="true" ma:sspId="2a6c10d7-b926-4fc0-945e-3cbf5049f6bd" ma:termSetId="806c0147-d557-463e-8bb0-983f4f318bd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neCMS_Subcategory" ma:index="21" nillable="true" ma:displayName="Subcategory" ma:hidden="true" ma:internalName="OneCMS_Subcategory" ma:readOnly="false">
      <xsd:simpleType>
        <xsd:restriction base="dms:Text"/>
      </xsd:simpleType>
    </xsd:element>
    <xsd:element name="OneCMS_Category" ma:index="22" nillable="true" ma:displayName="Category" ma:hidden="true" ma:internalName="OneCMS_Category" ma:readOnly="false">
      <xsd:simpleType>
        <xsd:restriction base="dms:Text"/>
      </xsd:simpleType>
    </xsd:element>
    <xsd:element name="Abstract" ma:index="23" nillable="true" ma:displayName="Abstract" ma:hidden="true" ma:internalName="Abstract" ma:readOnly="fals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" ma:displayName="Autore"/>
        <xsd:element ref="dcterms:created" minOccurs="0" maxOccurs="1"/>
        <xsd:element ref="dc:identifier" minOccurs="0" maxOccurs="1"/>
        <xsd:element name="contentType" minOccurs="0" maxOccurs="1" type="xsd:string" ma:index="19" ma:displayName="Tipo di contenuto"/>
        <xsd:element ref="dc:title" minOccurs="0" maxOccurs="1" ma:index="1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a6c10d7-b926-4fc0-945e-3cbf5049f6bd" ContentTypeId="0x010100F4C63C3BD852AE468EAEFD0E6C57C64F02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92A6E6-D5BF-4ADB-B110-0DE876C1EA24}"/>
</file>

<file path=customXml/itemProps2.xml><?xml version="1.0" encoding="utf-8"?>
<ds:datastoreItem xmlns:ds="http://schemas.openxmlformats.org/officeDocument/2006/customXml" ds:itemID="{A89E95F8-C3CF-4AC3-B3FB-3CE226F0E158}"/>
</file>

<file path=customXml/itemProps3.xml><?xml version="1.0" encoding="utf-8"?>
<ds:datastoreItem xmlns:ds="http://schemas.openxmlformats.org/officeDocument/2006/customXml" ds:itemID="{F2D51D3E-0B21-49DC-AC34-2741E6D65430}"/>
</file>

<file path=customXml/itemProps4.xml><?xml version="1.0" encoding="utf-8"?>
<ds:datastoreItem xmlns:ds="http://schemas.openxmlformats.org/officeDocument/2006/customXml" ds:itemID="{76F1BF42-3B9E-4849-9446-A8681BD63994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374</Words>
  <Application>Microsoft Office PowerPoint</Application>
  <PresentationFormat>Widescreen</PresentationFormat>
  <Paragraphs>46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Roboto</vt:lpstr>
      <vt:lpstr>Office Theme</vt:lpstr>
      <vt:lpstr>Advances in Multi-hazard Risk and Resilience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UNDRR / ISC Hazard Information Profiles</vt:lpstr>
      <vt:lpstr>PowerPoint Presentation</vt:lpstr>
      <vt:lpstr>PowerPoint Presentation</vt:lpstr>
      <vt:lpstr>Recommendations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! Virginia.Murray@ukhsa.gov.uk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Advances in Multi-hazard Risk and Resilience</dc:title>
  <dc:creator>james ennis</dc:creator>
  <cp:lastModifiedBy>Bramka Arga Jafino</cp:lastModifiedBy>
  <cp:revision>2</cp:revision>
  <dcterms:created xsi:type="dcterms:W3CDTF">2024-04-29T20:46:24Z</dcterms:created>
  <dcterms:modified xsi:type="dcterms:W3CDTF">2024-06-14T19:29:47Z</dcterms:modified>
</cp:coreProperties>
</file>